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8" r:id="rId2"/>
    <p:sldId id="259" r:id="rId3"/>
    <p:sldId id="260" r:id="rId4"/>
    <p:sldId id="261" r:id="rId5"/>
    <p:sldId id="262" r:id="rId6"/>
    <p:sldId id="278" r:id="rId7"/>
    <p:sldId id="279" r:id="rId8"/>
    <p:sldId id="275" r:id="rId9"/>
    <p:sldId id="265" r:id="rId10"/>
    <p:sldId id="266" r:id="rId11"/>
    <p:sldId id="267" r:id="rId12"/>
    <p:sldId id="281" r:id="rId13"/>
    <p:sldId id="268" r:id="rId14"/>
    <p:sldId id="271" r:id="rId15"/>
    <p:sldId id="272" r:id="rId16"/>
    <p:sldId id="274" r:id="rId17"/>
    <p:sldId id="28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7EA3-C3B1-41C6-9832-23E59161E70C}" type="datetimeFigureOut">
              <a:rPr lang="en-GB" smtClean="0"/>
              <a:t>12/08/2014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7545C-BBC8-4658-95A8-0D677DB15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39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5030E-E452-48FC-940C-FCE3B0E1398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9900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5030E-E452-48FC-940C-FCE3B0E13987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7899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5030E-E452-48FC-940C-FCE3B0E13987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4286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5030E-E452-48FC-940C-FCE3B0E13987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7667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5030E-E452-48FC-940C-FCE3B0E13987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626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5030E-E452-48FC-940C-FCE3B0E13987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384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5030E-E452-48FC-940C-FCE3B0E1398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269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5030E-E452-48FC-940C-FCE3B0E1398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322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5030E-E452-48FC-940C-FCE3B0E1398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8032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5030E-E452-48FC-940C-FCE3B0E1398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955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5030E-E452-48FC-940C-FCE3B0E1398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7071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5030E-E452-48FC-940C-FCE3B0E1398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5894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5030E-E452-48FC-940C-FCE3B0E1398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8980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5030E-E452-48FC-940C-FCE3B0E1398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638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10400" y="152400"/>
            <a:ext cx="1981200" cy="65563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53988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/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FFD63345-0A87-4C28-BEFA-B4C26DE6170B}" type="datetimeFigureOut">
              <a:rPr lang="en-US">
                <a:solidFill>
                  <a:srgbClr val="FBEEC9"/>
                </a:solidFill>
              </a:rPr>
              <a:pPr>
                <a:defRPr/>
              </a:pPr>
              <a:t>8/12/2014</a:t>
            </a:fld>
            <a:endParaRPr lang="en-GB">
              <a:solidFill>
                <a:srgbClr val="FBEEC9"/>
              </a:solidFill>
            </a:endParaRPr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A50CDAF-CA9A-4E39-88F6-7CE4638D7B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FBEE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003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29647-3D85-4450-8B7E-3DDD2CDF96F4}" type="datetimeFigureOut">
              <a:rPr lang="en-US">
                <a:solidFill>
                  <a:srgbClr val="4E3B30"/>
                </a:solidFill>
              </a:rPr>
              <a:pPr>
                <a:defRPr/>
              </a:pPr>
              <a:t>8/12/2014</a:t>
            </a:fld>
            <a:endParaRPr lang="en-GB">
              <a:solidFill>
                <a:srgbClr val="4E3B3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4E3B3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A2453-54DF-469E-97E1-B546C6E239D1}" type="slidenum">
              <a:rPr lang="en-GB" altLang="en-US">
                <a:solidFill>
                  <a:srgbClr val="4E3B3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4E3B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758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47642"/>
            <a:ext cx="6705600" cy="65563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10400" y="147642"/>
            <a:ext cx="1955800" cy="65563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42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F3223-2E91-4741-9504-E635179F3902}" type="datetimeFigureOut">
              <a:rPr lang="en-US">
                <a:solidFill>
                  <a:srgbClr val="4E3B30"/>
                </a:solidFill>
              </a:rPr>
              <a:pPr>
                <a:defRPr/>
              </a:pPr>
              <a:t>8/12/2014</a:t>
            </a:fld>
            <a:endParaRPr lang="en-GB">
              <a:solidFill>
                <a:srgbClr val="4E3B30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4E3B3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22846BF0-0D9F-4F41-8F0F-C2560447A170}" type="slidenum">
              <a:rPr lang="en-GB" altLang="en-US">
                <a:solidFill>
                  <a:srgbClr val="FBEEC9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FBEE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344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13E4E-C663-4E44-BD75-5DCA4CC53766}" type="datetimeFigureOut">
              <a:rPr lang="en-US">
                <a:solidFill>
                  <a:srgbClr val="4E3B30"/>
                </a:solidFill>
              </a:rPr>
              <a:pPr>
                <a:defRPr/>
              </a:pPr>
              <a:t>8/12/2014</a:t>
            </a:fld>
            <a:endParaRPr lang="en-GB">
              <a:solidFill>
                <a:srgbClr val="4E3B3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4E3B3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AD41A-A68D-4701-A5EC-5E25E13FA1D9}" type="slidenum">
              <a:rPr lang="en-GB" altLang="en-US">
                <a:solidFill>
                  <a:srgbClr val="4E3B3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4E3B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047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10400" y="152400"/>
            <a:ext cx="1981200" cy="65563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53988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801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BA556E1-1390-469D-9F74-02A5BF3A7AE6}" type="datetimeFigureOut">
              <a:rPr lang="en-US"/>
              <a:pPr>
                <a:defRPr/>
              </a:pPr>
              <a:t>8/12/2014</a:t>
            </a:fld>
            <a:endParaRPr lang="en-GB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241EEA77-E51B-4C8E-913C-418DE5A5FAF9}" type="slidenum">
              <a:rPr lang="en-GB" altLang="en-US">
                <a:solidFill>
                  <a:srgbClr val="FBEEC9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FBEEC9"/>
              </a:solidFill>
            </a:endParaRPr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96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0D101-8CD0-4832-A04A-E85870D3E886}" type="datetimeFigureOut">
              <a:rPr lang="en-US">
                <a:solidFill>
                  <a:srgbClr val="4E3B30"/>
                </a:solidFill>
              </a:rPr>
              <a:pPr>
                <a:defRPr/>
              </a:pPr>
              <a:t>8/12/2014</a:t>
            </a:fld>
            <a:endParaRPr lang="en-GB">
              <a:solidFill>
                <a:srgbClr val="4E3B30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4E3B30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357A9-A064-40AB-8DCB-DA91C2753AAF}" type="slidenum">
              <a:rPr lang="en-GB" altLang="en-US">
                <a:solidFill>
                  <a:srgbClr val="4E3B3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4E3B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055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3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438403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9DDC2-DB76-4C23-A4A3-460CE47122B4}" type="datetimeFigureOut">
              <a:rPr lang="en-US">
                <a:solidFill>
                  <a:srgbClr val="4E3B30"/>
                </a:solidFill>
              </a:rPr>
              <a:pPr>
                <a:defRPr/>
              </a:pPr>
              <a:t>8/12/2014</a:t>
            </a:fld>
            <a:endParaRPr lang="en-GB">
              <a:solidFill>
                <a:srgbClr val="4E3B30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4E3B30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18617-7D76-4AA6-94AB-C774222B50CC}" type="slidenum">
              <a:rPr lang="en-GB" altLang="en-US">
                <a:solidFill>
                  <a:srgbClr val="4E3B3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4E3B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950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E617F-F090-40B7-8A40-C3536503B4CF}" type="datetimeFigureOut">
              <a:rPr lang="en-US">
                <a:solidFill>
                  <a:srgbClr val="4E3B30"/>
                </a:solidFill>
              </a:rPr>
              <a:pPr>
                <a:defRPr/>
              </a:pPr>
              <a:t>8/12/2014</a:t>
            </a:fld>
            <a:endParaRPr lang="en-GB">
              <a:solidFill>
                <a:srgbClr val="4E3B30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4E3B30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CDEB4-3B42-4572-974C-06D5E67E8E2E}" type="slidenum">
              <a:rPr lang="en-GB" altLang="en-US">
                <a:solidFill>
                  <a:srgbClr val="4E3B3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4E3B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945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2" y="150816"/>
            <a:ext cx="8831263" cy="65563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C9E10-1EE2-4884-B852-E0E4F7D7C92E}" type="datetimeFigureOut">
              <a:rPr lang="en-US">
                <a:solidFill>
                  <a:srgbClr val="4E3B30"/>
                </a:solidFill>
              </a:rPr>
              <a:pPr>
                <a:defRPr/>
              </a:pPr>
              <a:t>8/12/2014</a:t>
            </a:fld>
            <a:endParaRPr lang="en-GB">
              <a:solidFill>
                <a:srgbClr val="4E3B30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4E3B30"/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85239-EC97-4DEA-809E-14A8CE3FE01E}" type="slidenum">
              <a:rPr lang="en-GB" altLang="en-US">
                <a:solidFill>
                  <a:srgbClr val="4E3B3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4E3B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406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10400" y="150816"/>
            <a:ext cx="1981200" cy="65563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7" name="Rectangle 6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4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1D15C-DAFE-42BF-A338-3604A7015191}" type="datetimeFigureOut">
              <a:rPr lang="en-US">
                <a:solidFill>
                  <a:srgbClr val="4E3B30"/>
                </a:solidFill>
              </a:rPr>
              <a:pPr>
                <a:defRPr/>
              </a:pPr>
              <a:t>8/12/2014</a:t>
            </a:fld>
            <a:endParaRPr lang="en-GB">
              <a:solidFill>
                <a:srgbClr val="4E3B30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4E3B30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8A50D5D-4253-42F5-A224-DE52F2EA99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00477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6" name="Rectangle 5"/>
          <p:cNvSpPr/>
          <p:nvPr/>
        </p:nvSpPr>
        <p:spPr>
          <a:xfrm>
            <a:off x="7010400" y="150816"/>
            <a:ext cx="1981200" cy="6556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1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2A4A9-2799-44D4-AB9E-3D1DCA7C54C9}" type="datetimeFigureOut">
              <a:rPr lang="en-US">
                <a:solidFill>
                  <a:srgbClr val="FBEEC9"/>
                </a:solidFill>
              </a:rPr>
              <a:pPr>
                <a:defRPr/>
              </a:pPr>
              <a:t>8/12/2014</a:t>
            </a:fld>
            <a:endParaRPr lang="en-GB">
              <a:solidFill>
                <a:srgbClr val="FBEEC9"/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BEEC9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5171E6-E74D-4DA8-92D7-9315A9E07147}" type="slidenum">
              <a:rPr lang="en-GB" altLang="en-US">
                <a:solidFill>
                  <a:srgbClr val="FBEEC9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FBEE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6551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2" y="1635125"/>
            <a:ext cx="8831263" cy="50450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813800" cy="134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600"/>
            <a:ext cx="8382000" cy="1054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1" y="1719263"/>
            <a:ext cx="8407400" cy="4406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475" y="6356350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100">
                <a:solidFill>
                  <a:schemeClr val="tx2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FFE53D-896D-4873-8966-2BB3604D9EF9}" type="datetimeFigureOut">
              <a:rPr lang="en-US">
                <a:solidFill>
                  <a:srgbClr val="4E3B3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8/12/2014</a:t>
            </a:fld>
            <a:endParaRPr lang="en-GB">
              <a:solidFill>
                <a:srgbClr val="4E3B3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100">
                <a:solidFill>
                  <a:schemeClr val="tx2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4E3B3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363" y="6354767"/>
            <a:ext cx="582612" cy="274637"/>
          </a:xfrm>
          <a:prstGeom prst="rect">
            <a:avLst/>
          </a:prstGeom>
          <a:ln w="19050"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100" smtClean="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DAC3E1-F8A8-4A6C-BEF0-56D235F30F50}" type="slidenum">
              <a:rPr lang="en-GB" altLang="en-US">
                <a:solidFill>
                  <a:srgbClr val="4E3B3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>
              <a:solidFill>
                <a:srgbClr val="4E3B3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299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 cap="all" spc="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</a:defRPr>
      </a:lvl9pPr>
    </p:titleStyle>
    <p:bodyStyle>
      <a:lvl1pPr marL="273044" indent="-228594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"/>
        <a:defRPr sz="2000" kern="1200" spc="151">
          <a:solidFill>
            <a:schemeClr val="tx2"/>
          </a:solidFill>
          <a:latin typeface="+mn-lt"/>
          <a:ea typeface="+mn-ea"/>
          <a:cs typeface="+mn-cs"/>
        </a:defRPr>
      </a:lvl1pPr>
      <a:lvl2pPr marL="547674" indent="-18255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ern="1200" spc="100">
          <a:solidFill>
            <a:schemeClr val="tx2"/>
          </a:solidFill>
          <a:latin typeface="+mn-lt"/>
          <a:ea typeface="+mn-ea"/>
          <a:cs typeface="+mn-cs"/>
        </a:defRPr>
      </a:lvl2pPr>
      <a:lvl3pPr marL="822305" indent="-182558" algn="l" rtl="0" eaLnBrk="0" fontAlgn="base" hangingPunct="0">
        <a:spcBef>
          <a:spcPct val="20000"/>
        </a:spcBef>
        <a:spcAft>
          <a:spcPct val="0"/>
        </a:spcAft>
        <a:buClr>
          <a:srgbClr val="6BB1C9"/>
        </a:buClr>
        <a:buFont typeface="Wingdings" panose="05000000000000000000" pitchFamily="2" charset="2"/>
        <a:buChar char="§"/>
        <a:defRPr sz="1600" kern="1200" spc="100">
          <a:solidFill>
            <a:schemeClr val="tx2"/>
          </a:solidFill>
          <a:latin typeface="+mn-lt"/>
          <a:ea typeface="+mn-ea"/>
          <a:cs typeface="+mn-cs"/>
        </a:defRPr>
      </a:lvl3pPr>
      <a:lvl4pPr marL="1096935" indent="-182558" algn="l" rtl="0" eaLnBrk="0" fontAlgn="base" hangingPunct="0">
        <a:spcBef>
          <a:spcPct val="20000"/>
        </a:spcBef>
        <a:spcAft>
          <a:spcPct val="0"/>
        </a:spcAft>
        <a:buClr>
          <a:srgbClr val="6585CF"/>
        </a:buClr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79493" indent="-182558" algn="l" rtl="0" eaLnBrk="0" fontAlgn="base" hangingPunct="0">
        <a:spcBef>
          <a:spcPct val="20000"/>
        </a:spcBef>
        <a:spcAft>
          <a:spcPct val="0"/>
        </a:spcAft>
        <a:buClr>
          <a:srgbClr val="A379BB"/>
        </a:buClr>
        <a:buFont typeface="Wingdings" panose="05000000000000000000" pitchFamily="2" charset="2"/>
        <a:buChar char="§"/>
        <a:defRPr sz="1300" kern="1200" spc="100">
          <a:solidFill>
            <a:schemeClr val="tx2"/>
          </a:solidFill>
          <a:latin typeface="+mn-lt"/>
          <a:ea typeface="+mn-ea"/>
          <a:cs typeface="+mn-cs"/>
        </a:defRPr>
      </a:lvl5pPr>
      <a:lvl6pPr marL="1554441" indent="-182875" algn="l" defTabSz="914377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754" indent="-182875" algn="l" defTabSz="914377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067" indent="-182875" algn="l" defTabSz="914377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381" indent="-182875" algn="l" defTabSz="914377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search?gbv=2&amp;hl=en&amp;safe=off&amp;q=The+Catholic+Church,+(The+Vatican)+&amp;+The+NAZI+Connection&amp;btnG=Search&amp;aq=f&amp;oq=&amp;aqi=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hyperlink" Target="http://www.google.com/search?hl=en&amp;safe=off&amp;q=Operation+Paperclip+and+the+Vatican&amp;btnG=Search" TargetMode="Externa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judge&amp;source=images&amp;cd=&amp;cad=rja&amp;docid=njCo-J4hR_nuEM&amp;tbnid=U1ICD4Lp2UsL_M:&amp;ved=0CAUQjRw&amp;url=http://pinnaclecounselingnwa.com/communication-reframing-disappointment/judge-gavel/&amp;ei=Gp49UZXuB8el0QWw3oCwAg&amp;psig=AFQjCNHupSbdUNMUuWa_UtsN3S4dmtVivw&amp;ust=1363079054456327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judges+nazi+germany&amp;source=images&amp;cd=&amp;cad=rja&amp;docid=2YW0ieoVQzbFLM&amp;tbnid=EDhbi5g2TkGcxM:&amp;ved=0CAUQjRw&amp;url=http://skepticism.org/timeline/june-history/6584-roland-freisler-punishment-prison-under-nazis-hurt.html&amp;ei=lto5UebPDOjZ0QXPloDYBQ&amp;psig=AFQjCNGG8FOAfUgkyng8g_R4SxYwLfPZ7A&amp;ust=1362832347881537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nazi+swastika&amp;source=images&amp;cd=&amp;cad=rja&amp;docid=UyrYK9I6hlHeaM&amp;tbnid=bnfRcEC_Sua0XM:&amp;ved=0CAUQjRw&amp;url=http://library.usu.edu/specol/digitalexhibits/masaryk/swastika.html&amp;ei=K509UfXrEqa00QXY-oGQAQ&amp;psig=AFQjCNHgjfCmmjaCLbcmHBXEJsxwF_IEWw&amp;ust=136307882326914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volksgemeinschaft&amp;source=images&amp;cd=&amp;cad=rja&amp;docid=5nQn09qh-OPi5M&amp;tbnid=0X4LvYKC3xWGVM:&amp;ved=0CAUQjRw&amp;url=http://thelittlecorporal.wordpress.com/2012/02/18/volksgemeinschaft/&amp;ei=n5w9Ue7mOrHs0gWpkYFY&amp;psig=AFQjCNEPZyhGg6JEVv2aeSWjjvww63nFcA&amp;ust=1363078683746042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trade+unions&amp;source=images&amp;cd=&amp;cad=rja&amp;docid=l_BM8cxszY7b4M&amp;tbnid=GBhnqNC5NZqbkM:&amp;ved=0CAUQjRw&amp;url=http://www.thebureauinvestigates.com/2011/09/30/labour-party-funding-on-trade-union-life-support/&amp;ei=9cA9UdKCLoWq0QX9_oCICQ&amp;bvm=bv.43287494,d.d2k&amp;psig=AFQjCNHyvnzmxY0xZacB7mdwCQeCXf13dQ&amp;ust=1363087988770819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church+cross&amp;source=images&amp;cd=&amp;cad=rja&amp;docid=ZABQqNTWd2WWGM&amp;tbnid=f4i33KeeOtJUGM:&amp;ved=0CAUQjRw&amp;url=http://www.lnpc.org/about/directions_to_church.htm&amp;ei=X509Ue-TCOeU0QX614DQCg&amp;psig=AFQjCNEiBo9ybgGChrSsEPVN0EcDJISM5A&amp;ust=1363078864371183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9093" y="378412"/>
            <a:ext cx="6414771" cy="18288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Why were the Nazis able to stay in power, 1933-39?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The establishment of a totalitarian state: “EIN VOLK, EIN REICH, EIN FŰHRER”</a:t>
            </a:r>
            <a:endParaRPr lang="en-GB" dirty="0"/>
          </a:p>
        </p:txBody>
      </p:sp>
      <p:pic>
        <p:nvPicPr>
          <p:cNvPr id="1026" name="Picture 2" descr="Larger 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9" t="1982" r="3050" b="6822"/>
          <a:stretch/>
        </p:blipFill>
        <p:spPr bwMode="auto">
          <a:xfrm>
            <a:off x="849379" y="1762197"/>
            <a:ext cx="3374821" cy="4806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354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atican Clergy, With High Nazi Officials Wilhelm Frick and Joseph Goebbles, (Hitler's Propoganda Minister). Click HERE, To Learn More About The Catholic Church, (The Vatican) and The NAZI Connection(s).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4114744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5537" y="3429000"/>
            <a:ext cx="4032448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Vatican Clergy with Nazi officials Wilhelm Frick and Joseph Goebbels</a:t>
            </a:r>
            <a:endParaRPr lang="en-GB" dirty="0"/>
          </a:p>
        </p:txBody>
      </p:sp>
      <p:pic>
        <p:nvPicPr>
          <p:cNvPr id="1029" name="Picture 5" descr="The Catholic Church In Bed With The Nazi's -- Click HERE, To Discover; 'Operation Paperclip'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492896"/>
            <a:ext cx="4300477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355976" y="5805264"/>
            <a:ext cx="457200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GB" dirty="0" smtClean="0"/>
              <a:t>Priests giving the Hitler salute at a Catholic youth rally in the Berlin-</a:t>
            </a:r>
            <a:r>
              <a:rPr lang="en-GB" dirty="0" err="1" smtClean="0"/>
              <a:t>Neukolln</a:t>
            </a:r>
            <a:r>
              <a:rPr lang="en-GB" dirty="0" smtClean="0"/>
              <a:t> stadium in August 1933.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301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knowmalta.webs.com/concorda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6632"/>
            <a:ext cx="5789335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519707" y="4149080"/>
            <a:ext cx="6529589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b="1" dirty="0" smtClean="0"/>
              <a:t>The Concordat between the Vatican and the Nazis.</a:t>
            </a:r>
          </a:p>
          <a:p>
            <a:r>
              <a:rPr lang="en-GB" dirty="0" smtClean="0"/>
              <a:t>  </a:t>
            </a:r>
          </a:p>
          <a:p>
            <a:r>
              <a:rPr lang="en-GB" dirty="0" smtClean="0"/>
              <a:t>Cardinal Secretary of State, Eugenio </a:t>
            </a:r>
            <a:r>
              <a:rPr lang="en-GB" dirty="0" err="1" smtClean="0"/>
              <a:t>Pacelli</a:t>
            </a:r>
            <a:r>
              <a:rPr lang="en-GB" dirty="0" smtClean="0"/>
              <a:t> (later to become Pope Pius XII) signs the Concordat between Nazi Germany and the Vatican at a formal ceremony in Rome on 20 July 1933. </a:t>
            </a:r>
          </a:p>
          <a:p>
            <a:endParaRPr lang="en-GB" dirty="0" smtClean="0"/>
          </a:p>
          <a:p>
            <a:r>
              <a:rPr lang="en-GB" dirty="0" smtClean="0"/>
              <a:t>Nazi Vice-Chancellor </a:t>
            </a:r>
            <a:r>
              <a:rPr lang="en-GB" b="1" dirty="0" smtClean="0"/>
              <a:t>Franz von Papen </a:t>
            </a:r>
            <a:r>
              <a:rPr lang="en-GB" dirty="0" smtClean="0"/>
              <a:t>sits at the left, </a:t>
            </a:r>
            <a:r>
              <a:rPr lang="en-GB" dirty="0" err="1" smtClean="0"/>
              <a:t>Pacelli</a:t>
            </a:r>
            <a:r>
              <a:rPr lang="en-GB" dirty="0" smtClean="0"/>
              <a:t> in the middle.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925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1" y="1719263"/>
            <a:ext cx="5285703" cy="4848962"/>
          </a:xfrm>
        </p:spPr>
        <p:txBody>
          <a:bodyPr>
            <a:normAutofit/>
          </a:bodyPr>
          <a:lstStyle/>
          <a:p>
            <a:r>
              <a:rPr lang="en-GB" sz="2300" dirty="0" smtClean="0"/>
              <a:t>Hitler and the Nazis wanted to ensure that power was centralised in </a:t>
            </a:r>
            <a:r>
              <a:rPr lang="en-GB" sz="2300" dirty="0" smtClean="0"/>
              <a:t>Berlin.</a:t>
            </a:r>
            <a:endParaRPr lang="en-GB" sz="2300" dirty="0" smtClean="0"/>
          </a:p>
          <a:p>
            <a:endParaRPr lang="en-GB" sz="2300" dirty="0"/>
          </a:p>
          <a:p>
            <a:r>
              <a:rPr lang="en-GB" sz="2300" dirty="0" smtClean="0"/>
              <a:t>Initially, the leaders of state governments were dismissed and replaced by leading local </a:t>
            </a:r>
            <a:r>
              <a:rPr lang="en-GB" sz="2300" dirty="0" smtClean="0"/>
              <a:t>Nazis.</a:t>
            </a:r>
            <a:endParaRPr lang="en-GB" sz="2300" dirty="0" smtClean="0"/>
          </a:p>
          <a:p>
            <a:endParaRPr lang="en-GB" sz="2300" dirty="0"/>
          </a:p>
          <a:p>
            <a:r>
              <a:rPr lang="en-GB" sz="2300" dirty="0" smtClean="0"/>
              <a:t>However, in January 1934 state governments were put under direct control of the Reich </a:t>
            </a:r>
            <a:r>
              <a:rPr lang="en-GB" sz="2300" dirty="0" smtClean="0"/>
              <a:t>Government.</a:t>
            </a:r>
            <a:endParaRPr lang="en-GB" sz="2300" dirty="0"/>
          </a:p>
          <a:p>
            <a:endParaRPr lang="en-GB" sz="23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Abolition of state governments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493"/>
          <a:stretch/>
        </p:blipFill>
        <p:spPr>
          <a:xfrm>
            <a:off x="5633308" y="2266683"/>
            <a:ext cx="3253114" cy="358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796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Courts &amp; Legal System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442" y="1772816"/>
            <a:ext cx="6407624" cy="4495800"/>
          </a:xfrm>
        </p:spPr>
        <p:txBody>
          <a:bodyPr>
            <a:noAutofit/>
          </a:bodyPr>
          <a:lstStyle/>
          <a:p>
            <a:r>
              <a:rPr lang="en-GB" sz="2600" dirty="0" smtClean="0"/>
              <a:t>The Nazis passed new laws reflecting the Nazis’ political </a:t>
            </a:r>
            <a:r>
              <a:rPr lang="en-GB" sz="2600" dirty="0" smtClean="0"/>
              <a:t>views.</a:t>
            </a:r>
            <a:endParaRPr lang="en-GB" sz="2600" dirty="0" smtClean="0"/>
          </a:p>
          <a:p>
            <a:endParaRPr lang="en-GB" sz="2600" dirty="0"/>
          </a:p>
          <a:p>
            <a:r>
              <a:rPr lang="en-GB" sz="2600" dirty="0" smtClean="0"/>
              <a:t>Judges were now expected to interpret all laws according to Nazi </a:t>
            </a:r>
            <a:r>
              <a:rPr lang="en-GB" sz="2600" dirty="0" smtClean="0"/>
              <a:t>values.</a:t>
            </a:r>
            <a:endParaRPr lang="en-GB" sz="2600" dirty="0" smtClean="0"/>
          </a:p>
          <a:p>
            <a:endParaRPr lang="en-GB" sz="2600" dirty="0"/>
          </a:p>
          <a:p>
            <a:r>
              <a:rPr lang="en-GB" sz="2600" i="1" dirty="0" smtClean="0"/>
              <a:t>“Everything which is useful for the nation is lawful; everything which harms it is unlawful.” </a:t>
            </a:r>
            <a:r>
              <a:rPr lang="en-GB" sz="2600" dirty="0" smtClean="0"/>
              <a:t>Wilhelm Frick (Nazi Interior Minister)</a:t>
            </a:r>
            <a:endParaRPr lang="en-GB" sz="2600" dirty="0"/>
          </a:p>
        </p:txBody>
      </p:sp>
      <p:pic>
        <p:nvPicPr>
          <p:cNvPr id="4098" name="Picture 2" descr="http://pinnaclecounselingnwa.com/wp-content/uploads/2012/02/judge-gavel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066" y="4663823"/>
            <a:ext cx="1866950" cy="1980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ww.clker.com/cliparts/N/2/m/r/d/v/scales-of-justice-glossy-m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719" y="2382592"/>
            <a:ext cx="2141297" cy="1847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8775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Courts &amp; Legal System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Lawyers were co-ordinated in the </a:t>
            </a:r>
            <a:r>
              <a:rPr lang="en-GB" sz="2400" b="1" dirty="0" smtClean="0"/>
              <a:t>German Lawyers </a:t>
            </a:r>
            <a:r>
              <a:rPr lang="en-GB" sz="2400" b="1" dirty="0" smtClean="0"/>
              <a:t>Front.</a:t>
            </a:r>
            <a:endParaRPr lang="en-GB" sz="2400" b="1" dirty="0" smtClean="0"/>
          </a:p>
          <a:p>
            <a:endParaRPr lang="en-GB" sz="2400" dirty="0"/>
          </a:p>
          <a:p>
            <a:r>
              <a:rPr lang="en-GB" sz="2400" dirty="0" smtClean="0"/>
              <a:t>In October 1933, 10,000 lawyers gave the Nazi salute and swore </a:t>
            </a:r>
            <a:r>
              <a:rPr lang="en-GB" sz="2400" i="1" dirty="0" smtClean="0"/>
              <a:t>‘by the souls of the German people… to strive as German jurists to follow the course of our Fuhrer to the end of our days.’</a:t>
            </a:r>
          </a:p>
          <a:p>
            <a:endParaRPr lang="en-GB" sz="2400" dirty="0"/>
          </a:p>
          <a:p>
            <a:r>
              <a:rPr lang="en-GB" sz="2400" dirty="0" smtClean="0"/>
              <a:t>Under a new code, judges were to act ‘</a:t>
            </a:r>
            <a:r>
              <a:rPr lang="en-GB" sz="2400" i="1" dirty="0" smtClean="0"/>
              <a:t>according to popular feeling</a:t>
            </a:r>
            <a:r>
              <a:rPr lang="en-GB" sz="2400" i="1" dirty="0" smtClean="0"/>
              <a:t>’.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3699212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skepticism-images.s3-website-us-east-1.amazonaws.com/images/jreviews/Roland-Freisler-Court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01" y="260648"/>
            <a:ext cx="8647489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43808" y="6093296"/>
            <a:ext cx="381456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Judges in court making a Nazi salute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4230709" y="671728"/>
            <a:ext cx="4572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GB" dirty="0" smtClean="0"/>
              <a:t>From 1936 the eagle and swastika had to be worn on judges’ robes</a:t>
            </a:r>
          </a:p>
        </p:txBody>
      </p:sp>
    </p:spTree>
    <p:extLst>
      <p:ext uri="{BB962C8B-B14F-4D97-AF65-F5344CB8AC3E}">
        <p14:creationId xmlns:p14="http://schemas.microsoft.com/office/powerpoint/2010/main" val="3529198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Professions &amp; Civil Service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GB" sz="2200" dirty="0" smtClean="0"/>
              <a:t>During the first half of 1933 the professions were “synchronised</a:t>
            </a:r>
            <a:r>
              <a:rPr lang="en-GB" sz="2200" dirty="0" smtClean="0"/>
              <a:t>”.</a:t>
            </a:r>
            <a:endParaRPr lang="en-GB" sz="2200" dirty="0" smtClean="0"/>
          </a:p>
          <a:p>
            <a:endParaRPr lang="en-GB" sz="2200" dirty="0"/>
          </a:p>
          <a:p>
            <a:r>
              <a:rPr lang="en-GB" sz="2200" dirty="0" smtClean="0"/>
              <a:t>Professional organisations of doctors, lawyers, university and school teachers were reorganised under Nazi </a:t>
            </a:r>
            <a:r>
              <a:rPr lang="en-GB" sz="2200" dirty="0" smtClean="0"/>
              <a:t>leaders.</a:t>
            </a:r>
            <a:endParaRPr lang="en-GB" sz="2200" dirty="0" smtClean="0"/>
          </a:p>
          <a:p>
            <a:endParaRPr lang="en-GB" sz="2200" dirty="0"/>
          </a:p>
          <a:p>
            <a:r>
              <a:rPr lang="en-GB" sz="2200" dirty="0" smtClean="0"/>
              <a:t>One 7 April 1933 the </a:t>
            </a:r>
            <a:r>
              <a:rPr lang="en-GB" sz="2200" b="1" dirty="0" smtClean="0"/>
              <a:t>Law </a:t>
            </a:r>
            <a:r>
              <a:rPr lang="en-GB" sz="2200" b="1" dirty="0"/>
              <a:t>for the Re-Establishment of the Professional Civil </a:t>
            </a:r>
            <a:r>
              <a:rPr lang="en-GB" sz="2200" b="1" dirty="0" smtClean="0"/>
              <a:t>Service</a:t>
            </a:r>
            <a:r>
              <a:rPr lang="en-GB" sz="2200" dirty="0" smtClean="0"/>
              <a:t> was </a:t>
            </a:r>
            <a:r>
              <a:rPr lang="en-GB" sz="2200" dirty="0" smtClean="0"/>
              <a:t>passed.</a:t>
            </a:r>
            <a:endParaRPr lang="en-GB" sz="2200" dirty="0" smtClean="0"/>
          </a:p>
          <a:p>
            <a:endParaRPr lang="en-GB" sz="2200" dirty="0"/>
          </a:p>
          <a:p>
            <a:r>
              <a:rPr lang="en-GB" sz="2200" dirty="0" smtClean="0"/>
              <a:t>This led to the dismissal of political opponents of the Nazis and Jews, around 5% of the Civil Service were </a:t>
            </a:r>
            <a:r>
              <a:rPr lang="en-GB" sz="2200" dirty="0" smtClean="0"/>
              <a:t>purged.</a:t>
            </a:r>
            <a:endParaRPr lang="en-GB" sz="2200" dirty="0"/>
          </a:p>
          <a:p>
            <a:endParaRPr lang="en-GB" sz="2200" dirty="0" smtClean="0"/>
          </a:p>
          <a:p>
            <a:endParaRPr lang="en-GB" sz="2200" dirty="0"/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4111255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Professions &amp; Civil Service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1" y="1719263"/>
            <a:ext cx="5478886" cy="44069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By 1936 32% teachers and 45% doctors were members of the </a:t>
            </a:r>
            <a:r>
              <a:rPr lang="en-GB" sz="2800" dirty="0" smtClean="0"/>
              <a:t>Party.</a:t>
            </a:r>
            <a:endParaRPr lang="en-GB" sz="2800" dirty="0" smtClean="0"/>
          </a:p>
          <a:p>
            <a:endParaRPr lang="en-GB" sz="2800" dirty="0"/>
          </a:p>
          <a:p>
            <a:r>
              <a:rPr lang="en-GB" sz="2800" dirty="0" smtClean="0"/>
              <a:t>From 1939 it was compulsory for members of the Civil </a:t>
            </a:r>
            <a:r>
              <a:rPr lang="en-GB" sz="2800" dirty="0"/>
              <a:t>S</a:t>
            </a:r>
            <a:r>
              <a:rPr lang="en-GB" sz="2800" dirty="0" smtClean="0"/>
              <a:t>ervice to join the </a:t>
            </a:r>
            <a:r>
              <a:rPr lang="en-GB" sz="2800" dirty="0" smtClean="0"/>
              <a:t>Party.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8499" y="1719263"/>
            <a:ext cx="2597789" cy="239573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5869" y="3641369"/>
            <a:ext cx="2318131" cy="3216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20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Gleichschaltung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81001" y="1719263"/>
            <a:ext cx="4500092" cy="4848962"/>
          </a:xfrm>
        </p:spPr>
        <p:txBody>
          <a:bodyPr>
            <a:normAutofit/>
          </a:bodyPr>
          <a:lstStyle/>
          <a:p>
            <a:r>
              <a:rPr lang="en-GB" dirty="0" smtClean="0"/>
              <a:t>One of the ways in which the Nazi Party was able to stay in power from 1933-39 was through the establishment of a </a:t>
            </a:r>
            <a:r>
              <a:rPr lang="en-GB" b="1" dirty="0" smtClean="0"/>
              <a:t>totalitarian state </a:t>
            </a:r>
            <a:r>
              <a:rPr lang="en-GB" dirty="0" smtClean="0"/>
              <a:t>in </a:t>
            </a:r>
            <a:r>
              <a:rPr lang="en-GB" dirty="0" smtClean="0"/>
              <a:t>Germany.</a:t>
            </a:r>
            <a:endParaRPr lang="en-GB" dirty="0" smtClean="0"/>
          </a:p>
          <a:p>
            <a:endParaRPr lang="en-GB" i="1" dirty="0" smtClean="0"/>
          </a:p>
          <a:p>
            <a:r>
              <a:rPr lang="en-GB" dirty="0" smtClean="0"/>
              <a:t>What characteristics would you see in a totalitarian state?</a:t>
            </a:r>
          </a:p>
          <a:p>
            <a:endParaRPr lang="en-GB" dirty="0" smtClean="0"/>
          </a:p>
          <a:p>
            <a:r>
              <a:rPr lang="en-GB" dirty="0" smtClean="0"/>
              <a:t>One of the ways in which the Nazi Party were able to establish a totalitarian state was through adopting a policy of </a:t>
            </a:r>
            <a:r>
              <a:rPr lang="en-GB" b="1" dirty="0" err="1" smtClean="0"/>
              <a:t>Gleichschaltung</a:t>
            </a:r>
            <a:r>
              <a:rPr lang="en-GB" b="1" dirty="0" smtClean="0"/>
              <a:t>.</a:t>
            </a:r>
            <a:endParaRPr lang="en-GB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2112" y="1899968"/>
            <a:ext cx="3660888" cy="4408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95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Definition: Gleichschaltung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495800"/>
          </a:xfrm>
        </p:spPr>
        <p:txBody>
          <a:bodyPr>
            <a:noAutofit/>
          </a:bodyPr>
          <a:lstStyle/>
          <a:p>
            <a:r>
              <a:rPr lang="en-GB" sz="2800" dirty="0" err="1" smtClean="0"/>
              <a:t>Gleichschaltung</a:t>
            </a:r>
            <a:r>
              <a:rPr lang="en-GB" sz="2800" dirty="0" smtClean="0"/>
              <a:t> means “co-ordination” “making the same” “bringing into line</a:t>
            </a:r>
            <a:r>
              <a:rPr lang="en-GB" sz="2800" dirty="0" smtClean="0"/>
              <a:t>”.</a:t>
            </a:r>
            <a:endParaRPr lang="en-GB" sz="2800" dirty="0" smtClean="0"/>
          </a:p>
          <a:p>
            <a:endParaRPr lang="en-GB" sz="2800" dirty="0"/>
          </a:p>
          <a:p>
            <a:r>
              <a:rPr lang="en-GB" sz="2800" dirty="0" smtClean="0"/>
              <a:t>It was the process of ensuring that the people of Germany were “</a:t>
            </a:r>
            <a:r>
              <a:rPr lang="en-GB" sz="2800" b="1" dirty="0" err="1" smtClean="0"/>
              <a:t>nazified</a:t>
            </a:r>
            <a:r>
              <a:rPr lang="en-GB" sz="2800" dirty="0" smtClean="0"/>
              <a:t>” i.e. </a:t>
            </a:r>
            <a:r>
              <a:rPr lang="en-GB" sz="2800" dirty="0" smtClean="0"/>
              <a:t>that </a:t>
            </a:r>
            <a:r>
              <a:rPr lang="en-GB" sz="2800" dirty="0" smtClean="0"/>
              <a:t>all Germans would accept and embody Nazi </a:t>
            </a:r>
            <a:r>
              <a:rPr lang="en-GB" sz="2800" dirty="0" smtClean="0"/>
              <a:t>values.</a:t>
            </a:r>
            <a:endParaRPr lang="en-GB" sz="2800" dirty="0" smtClean="0"/>
          </a:p>
        </p:txBody>
      </p:sp>
      <p:pic>
        <p:nvPicPr>
          <p:cNvPr id="2050" name="Picture 2" descr="http://library.usu.edu/specol/digitalexhibits/masaryk/images/swastika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581128"/>
            <a:ext cx="2746530" cy="1833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692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Gleichschaltung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5343176" cy="4495800"/>
          </a:xfrm>
        </p:spPr>
        <p:txBody>
          <a:bodyPr>
            <a:noAutofit/>
          </a:bodyPr>
          <a:lstStyle/>
          <a:p>
            <a:r>
              <a:rPr lang="en-GB" sz="2400" dirty="0" smtClean="0"/>
              <a:t>Part of Gleichschaltung was also about building a </a:t>
            </a:r>
            <a:r>
              <a:rPr lang="en-GB" sz="2400" dirty="0" smtClean="0"/>
              <a:t>“people’s community”, </a:t>
            </a:r>
            <a:r>
              <a:rPr lang="en-GB" sz="2400" dirty="0" smtClean="0"/>
              <a:t>or </a:t>
            </a:r>
            <a:r>
              <a:rPr lang="en-GB" sz="2400" b="1" dirty="0" err="1" smtClean="0"/>
              <a:t>Volksgemeinschaft</a:t>
            </a:r>
            <a:r>
              <a:rPr lang="en-GB" sz="2400" b="1" dirty="0" smtClean="0"/>
              <a:t>.</a:t>
            </a:r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Here, Germans were encouraged to have the same ideals and to work together for the good of the whole German </a:t>
            </a:r>
            <a:r>
              <a:rPr lang="en-GB" sz="2400" dirty="0" smtClean="0"/>
              <a:t>community.</a:t>
            </a:r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Goebbels once said: </a:t>
            </a:r>
            <a:r>
              <a:rPr lang="en-GB" sz="2400" i="1" dirty="0" smtClean="0"/>
              <a:t>“You are nothing; the Volk (people) is everything</a:t>
            </a:r>
            <a:r>
              <a:rPr lang="en-GB" sz="2400" i="1" dirty="0" smtClean="0"/>
              <a:t>”.</a:t>
            </a:r>
            <a:endParaRPr lang="en-GB" sz="2400" i="1" dirty="0"/>
          </a:p>
        </p:txBody>
      </p:sp>
      <p:pic>
        <p:nvPicPr>
          <p:cNvPr id="1026" name="Picture 2" descr="http://phonestheme.files.wordpress.com/2010/03/die-nsdap-sichert-die-volksgemeinschaft-ww2shots.jpg?w=284&amp;h=400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9491" y="2063857"/>
            <a:ext cx="3033509" cy="427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571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Gleichschaltung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2300" dirty="0" smtClean="0"/>
              <a:t>In order to carry out this gleichschaltung, or “</a:t>
            </a:r>
            <a:r>
              <a:rPr lang="en-GB" sz="2300" dirty="0" err="1" smtClean="0"/>
              <a:t>nazifying</a:t>
            </a:r>
            <a:r>
              <a:rPr lang="en-GB" sz="2300" dirty="0" smtClean="0"/>
              <a:t>”, of the German population, it was essential that all organisations and groups in Germany were quickly brought into line with the </a:t>
            </a:r>
            <a:r>
              <a:rPr lang="en-GB" sz="2300" dirty="0" smtClean="0"/>
              <a:t>Party.</a:t>
            </a:r>
            <a:endParaRPr lang="en-GB" sz="2300" dirty="0" smtClean="0"/>
          </a:p>
          <a:p>
            <a:endParaRPr lang="en-GB" sz="2300" i="1" dirty="0" smtClean="0"/>
          </a:p>
          <a:p>
            <a:r>
              <a:rPr lang="en-GB" sz="2300" dirty="0" smtClean="0"/>
              <a:t>No independent structures were allowed to </a:t>
            </a:r>
            <a:r>
              <a:rPr lang="en-GB" sz="2300" dirty="0" smtClean="0"/>
              <a:t>continue.</a:t>
            </a:r>
            <a:endParaRPr lang="en-GB" sz="2300" dirty="0" smtClean="0"/>
          </a:p>
          <a:p>
            <a:endParaRPr lang="en-GB" sz="2300" dirty="0" smtClean="0"/>
          </a:p>
          <a:p>
            <a:r>
              <a:rPr lang="en-GB" sz="2300" dirty="0" smtClean="0"/>
              <a:t>Why?</a:t>
            </a:r>
          </a:p>
          <a:p>
            <a:endParaRPr lang="en-GB" sz="2300" dirty="0" smtClean="0"/>
          </a:p>
          <a:p>
            <a:r>
              <a:rPr lang="en-GB" sz="2300" dirty="0" smtClean="0"/>
              <a:t>They could become the focus of </a:t>
            </a:r>
            <a:r>
              <a:rPr lang="en-GB" sz="2300" dirty="0" smtClean="0"/>
              <a:t>resistance.</a:t>
            </a:r>
            <a:endParaRPr lang="en-GB" sz="2300" dirty="0"/>
          </a:p>
        </p:txBody>
      </p:sp>
    </p:spTree>
    <p:extLst>
      <p:ext uri="{BB962C8B-B14F-4D97-AF65-F5344CB8AC3E}">
        <p14:creationId xmlns:p14="http://schemas.microsoft.com/office/powerpoint/2010/main" val="345133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1" y="1719262"/>
            <a:ext cx="8407400" cy="4977751"/>
          </a:xfrm>
        </p:spPr>
        <p:txBody>
          <a:bodyPr>
            <a:normAutofit/>
          </a:bodyPr>
          <a:lstStyle/>
          <a:p>
            <a:r>
              <a:rPr lang="en-GB" sz="2800" dirty="0" smtClean="0"/>
              <a:t>The Nazis used the powers given by the Enabling Act to get rid of any group which opposed </a:t>
            </a:r>
            <a:r>
              <a:rPr lang="en-GB" sz="2800" dirty="0" smtClean="0"/>
              <a:t>them.</a:t>
            </a:r>
            <a:endParaRPr lang="en-GB" sz="2800" dirty="0" smtClean="0"/>
          </a:p>
          <a:p>
            <a:endParaRPr lang="en-GB" sz="2800" dirty="0"/>
          </a:p>
          <a:p>
            <a:r>
              <a:rPr lang="en-GB" sz="2800" dirty="0" smtClean="0"/>
              <a:t>The first groups to be targeted where the left-wing political parties along with trade </a:t>
            </a:r>
            <a:r>
              <a:rPr lang="en-GB" sz="2800" dirty="0" smtClean="0"/>
              <a:t>unions.</a:t>
            </a:r>
            <a:endParaRPr lang="en-GB" sz="2800" dirty="0" smtClean="0"/>
          </a:p>
          <a:p>
            <a:endParaRPr lang="en-GB" sz="2800" dirty="0"/>
          </a:p>
          <a:p>
            <a:r>
              <a:rPr lang="en-GB" sz="2800" dirty="0" smtClean="0"/>
              <a:t>The Social Democratic Party (SPD) were banned on the 22 June </a:t>
            </a:r>
            <a:r>
              <a:rPr lang="en-GB" sz="2800" dirty="0" smtClean="0"/>
              <a:t>1933.</a:t>
            </a:r>
            <a:endParaRPr lang="en-GB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Political parties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7894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1" y="1719262"/>
            <a:ext cx="5839495" cy="5138738"/>
          </a:xfrm>
        </p:spPr>
        <p:txBody>
          <a:bodyPr>
            <a:normAutofit fontScale="92500" lnSpcReduction="10000"/>
          </a:bodyPr>
          <a:lstStyle/>
          <a:p>
            <a:r>
              <a:rPr lang="en-GB" sz="2400" dirty="0"/>
              <a:t>The Communist Party were not banned officially as by this stage most of its members were either dead, in concentration camps, or had left </a:t>
            </a:r>
            <a:r>
              <a:rPr lang="en-GB" sz="2400" dirty="0" smtClean="0"/>
              <a:t>Germany.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Most other parties more or less willingly disbanded in </a:t>
            </a:r>
            <a:r>
              <a:rPr lang="en-GB" sz="2400" dirty="0" smtClean="0"/>
              <a:t>June.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The last party to go was the Centre Party which dissolved itself on 5 </a:t>
            </a:r>
            <a:r>
              <a:rPr lang="en-GB" sz="2400" dirty="0" smtClean="0"/>
              <a:t>July.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 smtClean="0"/>
              <a:t>On 14 July 1933 the Nazi Party was decreed to be the only legal political </a:t>
            </a:r>
            <a:r>
              <a:rPr lang="en-GB" sz="2400" dirty="0" smtClean="0"/>
              <a:t>party.</a:t>
            </a:r>
            <a:endParaRPr lang="en-GB" sz="2400" dirty="0" smtClean="0"/>
          </a:p>
          <a:p>
            <a:endParaRPr lang="en-GB" sz="2400" dirty="0"/>
          </a:p>
          <a:p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Political parties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7225" y="2982083"/>
            <a:ext cx="2575775" cy="2130208"/>
          </a:xfrm>
          <a:prstGeom prst="rect">
            <a:avLst/>
          </a:prstGeom>
        </p:spPr>
      </p:pic>
      <p:sp>
        <p:nvSpPr>
          <p:cNvPr id="5" name="Multiply 4"/>
          <p:cNvSpPr/>
          <p:nvPr/>
        </p:nvSpPr>
        <p:spPr>
          <a:xfrm>
            <a:off x="5427371" y="1719262"/>
            <a:ext cx="4095482" cy="4475408"/>
          </a:xfrm>
          <a:prstGeom prst="mathMultiply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46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Trade Unions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1" y="1719263"/>
            <a:ext cx="8407400" cy="4848962"/>
          </a:xfrm>
        </p:spPr>
        <p:txBody>
          <a:bodyPr>
            <a:normAutofit/>
          </a:bodyPr>
          <a:lstStyle/>
          <a:p>
            <a:r>
              <a:rPr lang="en-GB" dirty="0"/>
              <a:t>Trade unions were banned by decree on 2 May </a:t>
            </a:r>
            <a:r>
              <a:rPr lang="en-GB" dirty="0" smtClean="0"/>
              <a:t>1933.</a:t>
            </a:r>
            <a:endParaRPr lang="en-GB" dirty="0"/>
          </a:p>
          <a:p>
            <a:pPr marL="44450" indent="0">
              <a:buNone/>
            </a:pPr>
            <a:endParaRPr lang="en-GB" dirty="0"/>
          </a:p>
          <a:p>
            <a:r>
              <a:rPr lang="en-GB" dirty="0" smtClean="0"/>
              <a:t>Once trade unions were banned no worker or organisation was permitted to </a:t>
            </a:r>
            <a:r>
              <a:rPr lang="en-GB" dirty="0" smtClean="0"/>
              <a:t>strike.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Unions were considered to be Communist controlled – Nazi opponents within the TU movement were arrested and sent to Dachau concentration </a:t>
            </a:r>
            <a:r>
              <a:rPr lang="en-GB" dirty="0" smtClean="0"/>
              <a:t>camp.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The Reich Labour Front was established to ‘protect the interests of the workers</a:t>
            </a:r>
            <a:r>
              <a:rPr lang="en-GB" dirty="0" smtClean="0"/>
              <a:t>’.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The Labour Front was given power to fix </a:t>
            </a:r>
            <a:r>
              <a:rPr lang="en-GB" dirty="0" smtClean="0"/>
              <a:t>wages.</a:t>
            </a:r>
            <a:endParaRPr lang="en-GB" dirty="0"/>
          </a:p>
        </p:txBody>
      </p:sp>
      <p:pic>
        <p:nvPicPr>
          <p:cNvPr id="1026" name="Picture 2" descr="http://www.thebureauinvestigates.com/wp-content/uploads/2011/09/Union-Flickrreach.richardgibbens-630x400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066" y="226035"/>
            <a:ext cx="2068335" cy="1313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783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Religion &amp; The Churches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GB" sz="2800" dirty="0" smtClean="0"/>
              <a:t>In July 1933 Hitler reached an agreement with the Catholic </a:t>
            </a:r>
            <a:r>
              <a:rPr lang="en-GB" sz="2800" dirty="0" smtClean="0"/>
              <a:t>Church.</a:t>
            </a:r>
            <a:endParaRPr lang="en-GB" sz="2800" dirty="0" smtClean="0"/>
          </a:p>
          <a:p>
            <a:endParaRPr lang="en-GB" sz="2800" dirty="0" smtClean="0"/>
          </a:p>
          <a:p>
            <a:r>
              <a:rPr lang="en-GB" sz="2800" dirty="0" smtClean="0"/>
              <a:t>The Catholic Church was guaranteed religious freedom and the right to run their own affairs without state </a:t>
            </a:r>
            <a:r>
              <a:rPr lang="en-GB" sz="2800" dirty="0" smtClean="0"/>
              <a:t>interference.</a:t>
            </a:r>
            <a:endParaRPr lang="en-GB" sz="2800" dirty="0" smtClean="0"/>
          </a:p>
          <a:p>
            <a:endParaRPr lang="en-GB" sz="2800" dirty="0" smtClean="0"/>
          </a:p>
          <a:p>
            <a:r>
              <a:rPr lang="en-GB" sz="2800" dirty="0" smtClean="0"/>
              <a:t>In return, they agreed not to interfere in </a:t>
            </a:r>
            <a:r>
              <a:rPr lang="en-GB" sz="2800" dirty="0" smtClean="0"/>
              <a:t>politics.</a:t>
            </a:r>
            <a:endParaRPr lang="en-GB" sz="2800" dirty="0"/>
          </a:p>
        </p:txBody>
      </p:sp>
      <p:pic>
        <p:nvPicPr>
          <p:cNvPr id="4" name="Picture 2" descr="http://www.lnpc.org/images/LNPC_Cross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59" y="4725144"/>
            <a:ext cx="1146845" cy="181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59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Yellow Orange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854</Words>
  <Application>Microsoft Office PowerPoint</Application>
  <PresentationFormat>On-screen Show (4:3)</PresentationFormat>
  <Paragraphs>110</Paragraphs>
  <Slides>17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Franklin Gothic Medium</vt:lpstr>
      <vt:lpstr>Wingdings</vt:lpstr>
      <vt:lpstr>Wingdings 2</vt:lpstr>
      <vt:lpstr>Grid</vt:lpstr>
      <vt:lpstr>Why were the Nazis able to stay in power, 1933-39?</vt:lpstr>
      <vt:lpstr>Gleichschaltung</vt:lpstr>
      <vt:lpstr>Definition: Gleichschaltung</vt:lpstr>
      <vt:lpstr>Gleichschaltung</vt:lpstr>
      <vt:lpstr>Gleichschaltung</vt:lpstr>
      <vt:lpstr>Political parties</vt:lpstr>
      <vt:lpstr>Political parties</vt:lpstr>
      <vt:lpstr>Trade Unions</vt:lpstr>
      <vt:lpstr>Religion &amp; The Churches</vt:lpstr>
      <vt:lpstr>PowerPoint Presentation</vt:lpstr>
      <vt:lpstr>PowerPoint Presentation</vt:lpstr>
      <vt:lpstr>Abolition of state governments</vt:lpstr>
      <vt:lpstr>The Courts &amp; Legal System</vt:lpstr>
      <vt:lpstr>The Courts &amp; Legal System</vt:lpstr>
      <vt:lpstr>PowerPoint Presentation</vt:lpstr>
      <vt:lpstr>The Professions &amp; Civil Service</vt:lpstr>
      <vt:lpstr>The Professions &amp; Civil Service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were the Nazis able to stay in power, 1933-39?</dc:title>
  <dc:creator>hannah jakobsen</dc:creator>
  <cp:lastModifiedBy>hannah jakobsen</cp:lastModifiedBy>
  <cp:revision>26</cp:revision>
  <dcterms:created xsi:type="dcterms:W3CDTF">2014-07-23T15:31:38Z</dcterms:created>
  <dcterms:modified xsi:type="dcterms:W3CDTF">2014-08-12T15:43:00Z</dcterms:modified>
</cp:coreProperties>
</file>